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1" r:id="rId13"/>
    <p:sldId id="269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19/01/1438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036496" cy="1484783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>
                <a:solidFill>
                  <a:srgbClr val="FF0000"/>
                </a:solidFill>
              </a:rPr>
              <a:t>كليه </a:t>
            </a:r>
            <a:r>
              <a:rPr lang="ar-EG" dirty="0" err="1" smtClean="0">
                <a:solidFill>
                  <a:srgbClr val="FF0000"/>
                </a:solidFill>
              </a:rPr>
              <a:t>التربيه</a:t>
            </a:r>
            <a:r>
              <a:rPr lang="ar-EG" dirty="0" smtClean="0">
                <a:solidFill>
                  <a:srgbClr val="FF0000"/>
                </a:solidFill>
              </a:rPr>
              <a:t> </a:t>
            </a:r>
            <a:r>
              <a:rPr lang="ar-EG" dirty="0" err="1" smtClean="0">
                <a:solidFill>
                  <a:srgbClr val="FF0000"/>
                </a:solidFill>
              </a:rPr>
              <a:t>الرياضيه</a:t>
            </a:r>
            <a:r>
              <a:rPr lang="ar-EG" dirty="0" smtClean="0">
                <a:solidFill>
                  <a:srgbClr val="FF0000"/>
                </a:solidFill>
              </a:rPr>
              <a:t> </a:t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جامعه سوهاج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496944" cy="4320479"/>
          </a:xfrm>
        </p:spPr>
        <p:txBody>
          <a:bodyPr/>
          <a:lstStyle/>
          <a:p>
            <a:pPr algn="ctr"/>
            <a:r>
              <a:rPr lang="ar-EG" b="1" dirty="0" smtClean="0">
                <a:cs typeface="PT Bold Heading" pitchFamily="2" charset="-78"/>
              </a:rPr>
              <a:t> اسم المقرر : </a:t>
            </a:r>
            <a:r>
              <a:rPr lang="ar-EG" sz="3600" b="1" dirty="0" smtClean="0">
                <a:cs typeface="PT Bold Heading" pitchFamily="2" charset="-78"/>
              </a:rPr>
              <a:t>التسويق الرياضى</a:t>
            </a:r>
            <a:endParaRPr lang="ar-EG" sz="3600" b="1" dirty="0" smtClean="0">
              <a:cs typeface="PT Bold Heading" pitchFamily="2" charset="-78"/>
            </a:endParaRPr>
          </a:p>
          <a:p>
            <a:pPr algn="ctr"/>
            <a:endParaRPr lang="ar-EG" dirty="0"/>
          </a:p>
          <a:p>
            <a:pPr algn="ctr"/>
            <a:endParaRPr lang="ar-EG" dirty="0" smtClean="0"/>
          </a:p>
          <a:p>
            <a:pPr algn="ctr"/>
            <a:r>
              <a:rPr lang="ar-EG" b="1" dirty="0" smtClean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  <a:cs typeface="PT Bold Heading" pitchFamily="2" charset="-78"/>
              </a:rPr>
              <a:t>الدكتور : محمد عبدالمحسن </a:t>
            </a:r>
          </a:p>
          <a:p>
            <a:pPr algn="ctr"/>
            <a:r>
              <a:rPr lang="ar-EG" sz="3600" b="1" dirty="0" smtClean="0">
                <a:latin typeface="Andalus" pitchFamily="18" charset="-78"/>
                <a:cs typeface="Andalus" pitchFamily="18" charset="-78"/>
              </a:rPr>
              <a:t>رئيس قسم </a:t>
            </a:r>
            <a:r>
              <a:rPr lang="ar-EG" sz="3600" b="1" dirty="0" err="1" smtClean="0">
                <a:latin typeface="Andalus" pitchFamily="18" charset="-78"/>
                <a:cs typeface="Andalus" pitchFamily="18" charset="-78"/>
              </a:rPr>
              <a:t>الاداره</a:t>
            </a:r>
            <a:r>
              <a:rPr lang="ar-EG" sz="36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EG" sz="3600" b="1" dirty="0" err="1" smtClean="0">
                <a:latin typeface="Andalus" pitchFamily="18" charset="-78"/>
                <a:cs typeface="Andalus" pitchFamily="18" charset="-78"/>
              </a:rPr>
              <a:t>الرياضيه</a:t>
            </a:r>
            <a:r>
              <a:rPr lang="ar-EG" sz="3600" b="1" dirty="0" smtClean="0">
                <a:latin typeface="Andalus" pitchFamily="18" charset="-78"/>
                <a:cs typeface="Andalus" pitchFamily="18" charset="-78"/>
              </a:rPr>
              <a:t> والترويح </a:t>
            </a:r>
          </a:p>
          <a:p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263003380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r>
              <a:rPr lang="ar-EG" sz="4000" b="1" dirty="0" smtClean="0"/>
              <a:t>بيع التذاكر</a:t>
            </a:r>
          </a:p>
          <a:p>
            <a:r>
              <a:rPr lang="ar-EG" sz="4000" b="1" dirty="0" smtClean="0"/>
              <a:t>الاعلانات </a:t>
            </a:r>
          </a:p>
          <a:p>
            <a:r>
              <a:rPr lang="ar-EG" sz="4000" b="1" dirty="0" smtClean="0"/>
              <a:t>اشتراكات الاعضاء</a:t>
            </a:r>
          </a:p>
          <a:p>
            <a:r>
              <a:rPr lang="ar-EG" sz="4000" b="1" dirty="0" smtClean="0"/>
              <a:t>حقوق البث</a:t>
            </a:r>
          </a:p>
          <a:p>
            <a:r>
              <a:rPr lang="ar-EG" sz="4000" b="1" dirty="0" smtClean="0"/>
              <a:t>الترخيص باستخدام الشعارات</a:t>
            </a:r>
          </a:p>
          <a:p>
            <a:r>
              <a:rPr lang="ar-EG" sz="4000" b="1" dirty="0" smtClean="0"/>
              <a:t>استثمار المرافق</a:t>
            </a:r>
            <a:endParaRPr lang="ar-EG" sz="4000" b="1" dirty="0" smtClean="0"/>
          </a:p>
          <a:p>
            <a:endParaRPr lang="ar-EG" sz="40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dirty="0" smtClean="0"/>
              <a:t>مصادر التمويل فى المجال الرياضى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3249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r>
              <a:rPr lang="ar-EG" sz="4000" b="1" dirty="0" smtClean="0"/>
              <a:t>تسويق اللاعبين وصناعة البطل</a:t>
            </a:r>
          </a:p>
          <a:p>
            <a:r>
              <a:rPr lang="ar-EG" sz="4000" b="1" dirty="0" smtClean="0"/>
              <a:t>تسويق البطولات والمناسبات</a:t>
            </a:r>
          </a:p>
          <a:p>
            <a:r>
              <a:rPr lang="ar-EG" sz="4000" b="1" dirty="0" smtClean="0"/>
              <a:t>تسويق الدورات التدريبية</a:t>
            </a:r>
          </a:p>
          <a:p>
            <a:r>
              <a:rPr lang="ar-EG" sz="4000" b="1" dirty="0" smtClean="0"/>
              <a:t>تسويق تكنولوجيا المعدات الرياضية</a:t>
            </a:r>
          </a:p>
          <a:p>
            <a:r>
              <a:rPr lang="ar-EG" sz="4000" b="1" dirty="0" smtClean="0"/>
              <a:t>تسويق برامج التغذية والصحة الرياضية</a:t>
            </a:r>
          </a:p>
          <a:p>
            <a:endParaRPr lang="ar-EG" sz="40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dirty="0" smtClean="0"/>
              <a:t>مجالات التسويق (ل ماذا نسوق 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1676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5400" dirty="0" smtClean="0">
                <a:solidFill>
                  <a:srgbClr val="FF0000"/>
                </a:solidFill>
              </a:rPr>
              <a:t>عناصر التسويق(المزيج التسويقى)</a:t>
            </a:r>
            <a:endParaRPr lang="ar-EG" sz="5400" dirty="0">
              <a:solidFill>
                <a:srgbClr val="FF0000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5957578" y="4299866"/>
            <a:ext cx="3168352" cy="20026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800" b="1" dirty="0" smtClean="0"/>
              <a:t>price</a:t>
            </a:r>
            <a:endParaRPr lang="ar-EG" sz="48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107504" y="1525373"/>
            <a:ext cx="3175532" cy="23762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 smtClean="0"/>
              <a:t>product</a:t>
            </a:r>
            <a:endParaRPr lang="ar-EG" sz="3200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330708" y="4077072"/>
            <a:ext cx="2952328" cy="24482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800" b="1" dirty="0" smtClean="0"/>
              <a:t>place</a:t>
            </a:r>
            <a:endParaRPr lang="ar-EG" sz="4800" b="1" dirty="0"/>
          </a:p>
        </p:txBody>
      </p:sp>
      <p:sp>
        <p:nvSpPr>
          <p:cNvPr id="7" name="شكل بيضاوي 3"/>
          <p:cNvSpPr>
            <a:spLocks noGrp="1"/>
          </p:cNvSpPr>
          <p:nvPr>
            <p:ph idx="1"/>
          </p:nvPr>
        </p:nvSpPr>
        <p:spPr>
          <a:xfrm>
            <a:off x="5724128" y="1481138"/>
            <a:ext cx="3419872" cy="21638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normAutofit/>
          </a:bodyPr>
          <a:lstStyle/>
          <a:p>
            <a:pPr marL="109728" indent="0" algn="ctr">
              <a:buNone/>
            </a:pPr>
            <a:r>
              <a:rPr lang="en-US" sz="3200" b="1" dirty="0" smtClean="0"/>
              <a:t>promotion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103163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ctr"/>
            <a:r>
              <a:rPr lang="ar-EG" sz="9600" dirty="0" smtClean="0">
                <a:solidFill>
                  <a:srgbClr val="FF0000"/>
                </a:solidFill>
                <a:cs typeface="Kufi Extended Outline" pitchFamily="82" charset="-78"/>
              </a:rPr>
              <a:t>تم بحمد الله </a:t>
            </a:r>
            <a:endParaRPr lang="ar-EG" sz="9600" dirty="0">
              <a:solidFill>
                <a:srgbClr val="FF0000"/>
              </a:solidFill>
              <a:cs typeface="Kufi Extended Outline" pitchFamily="8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32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07504" y="2270320"/>
            <a:ext cx="9144000" cy="4554611"/>
          </a:xfrm>
        </p:spPr>
        <p:txBody>
          <a:bodyPr>
            <a:norm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انواع المؤسسات من حيث المفهوم التسويقى</a:t>
            </a:r>
            <a:endParaRPr lang="ar-EG" sz="3200" b="1" dirty="0" smtClean="0"/>
          </a:p>
          <a:p>
            <a:r>
              <a:rPr lang="ar-EG" sz="3200" b="1" dirty="0" smtClean="0">
                <a:solidFill>
                  <a:srgbClr val="FF0000"/>
                </a:solidFill>
              </a:rPr>
              <a:t>الفرق بين البيع والتسويق</a:t>
            </a:r>
            <a:r>
              <a:rPr lang="ar-EG" sz="3200" b="1" dirty="0" smtClean="0"/>
              <a:t>  </a:t>
            </a:r>
          </a:p>
          <a:p>
            <a:r>
              <a:rPr lang="ar-EG" sz="3200" b="1" dirty="0" smtClean="0">
                <a:solidFill>
                  <a:srgbClr val="FF0000"/>
                </a:solidFill>
              </a:rPr>
              <a:t>تعريف ومفهوم التسويق</a:t>
            </a:r>
          </a:p>
          <a:p>
            <a:r>
              <a:rPr lang="ar-EG" sz="3200" b="1" dirty="0" smtClean="0">
                <a:solidFill>
                  <a:srgbClr val="FF0000"/>
                </a:solidFill>
              </a:rPr>
              <a:t>السمات المميزة للتسويق</a:t>
            </a:r>
          </a:p>
          <a:p>
            <a:r>
              <a:rPr lang="ar-EG" sz="3200" b="1" dirty="0" smtClean="0">
                <a:solidFill>
                  <a:srgbClr val="FF0000"/>
                </a:solidFill>
              </a:rPr>
              <a:t>الضرورة التى استوجبت دراسة التسويق</a:t>
            </a:r>
          </a:p>
          <a:p>
            <a:r>
              <a:rPr lang="ar-EG" sz="3200" b="1" dirty="0" smtClean="0">
                <a:solidFill>
                  <a:srgbClr val="FF0000"/>
                </a:solidFill>
              </a:rPr>
              <a:t>مجالات التسويق الرياضى</a:t>
            </a:r>
          </a:p>
          <a:p>
            <a:r>
              <a:rPr lang="ar-EG" sz="3200" b="1" dirty="0" smtClean="0">
                <a:solidFill>
                  <a:srgbClr val="FF0000"/>
                </a:solidFill>
              </a:rPr>
              <a:t>عناصر عملية التسويق (المزيج التسويقى)</a:t>
            </a:r>
          </a:p>
          <a:p>
            <a:pPr marL="109728" indent="0">
              <a:buNone/>
            </a:pPr>
            <a:endParaRPr lang="ar-EG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5400" dirty="0" smtClean="0"/>
              <a:t>الموضوعات الرئيسية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233063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/>
          </a:bodyPr>
          <a:lstStyle/>
          <a:p>
            <a:pPr algn="ctr"/>
            <a:r>
              <a:rPr lang="ar-EG" sz="6600" b="1" dirty="0" smtClean="0"/>
              <a:t>انواع المؤسسات من حيث المفهوم التسويقى</a:t>
            </a:r>
            <a:endParaRPr lang="ar-EG" sz="66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491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484784"/>
            <a:ext cx="9134830" cy="4968552"/>
          </a:xfrm>
        </p:spPr>
        <p:txBody>
          <a:bodyPr>
            <a:normAutofit/>
          </a:bodyPr>
          <a:lstStyle/>
          <a:p>
            <a:r>
              <a:rPr lang="ar-EG" sz="2800" b="1" dirty="0" smtClean="0"/>
              <a:t>تهدف الى تحقيق الربح فى الدرحة الاولى عن طريق:</a:t>
            </a:r>
          </a:p>
          <a:p>
            <a:endParaRPr lang="ar-EG" sz="2800" b="1" dirty="0"/>
          </a:p>
          <a:p>
            <a:r>
              <a:rPr lang="ar-EG" sz="2800" b="1" dirty="0" smtClean="0"/>
              <a:t>زيادة حجم المبيعات </a:t>
            </a:r>
          </a:p>
          <a:p>
            <a:r>
              <a:rPr lang="ar-EG" sz="2800" b="1" dirty="0" smtClean="0"/>
              <a:t>فتح منافذ البيع </a:t>
            </a:r>
          </a:p>
          <a:p>
            <a:r>
              <a:rPr lang="ar-EG" sz="2800" b="1" dirty="0" smtClean="0"/>
              <a:t>الاعلانات </a:t>
            </a:r>
          </a:p>
          <a:p>
            <a:r>
              <a:rPr lang="ar-EG" sz="2800" b="1" dirty="0" smtClean="0"/>
              <a:t>واخيرا تحقيق رضا العميل</a:t>
            </a:r>
            <a:endParaRPr lang="ar-EG" sz="28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dirty="0" smtClean="0"/>
              <a:t>مؤسسات ربحية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049591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484784"/>
            <a:ext cx="9134830" cy="4968552"/>
          </a:xfrm>
        </p:spPr>
        <p:txBody>
          <a:bodyPr>
            <a:normAutofit/>
          </a:bodyPr>
          <a:lstStyle/>
          <a:p>
            <a:r>
              <a:rPr lang="ar-EG" sz="2800" b="1" dirty="0" smtClean="0"/>
              <a:t>تهدف الى تحسن جودة الخدمات المقدمة عن طريق:</a:t>
            </a:r>
          </a:p>
          <a:p>
            <a:endParaRPr lang="ar-EG" sz="2800" b="1" dirty="0"/>
          </a:p>
          <a:p>
            <a:r>
              <a:rPr lang="ar-EG" sz="2800" b="1" dirty="0" smtClean="0"/>
              <a:t>تحقيق السمعة الطيبة</a:t>
            </a:r>
          </a:p>
          <a:p>
            <a:r>
              <a:rPr lang="ar-EG" sz="2800" b="1" dirty="0" smtClean="0"/>
              <a:t>زيادة عدد الاعضاء</a:t>
            </a:r>
          </a:p>
          <a:p>
            <a:r>
              <a:rPr lang="ar-EG" sz="2800" b="1" dirty="0" smtClean="0"/>
              <a:t>الحصول على رضا العميل</a:t>
            </a:r>
          </a:p>
          <a:p>
            <a:r>
              <a:rPr lang="ar-EG" sz="2800" b="1" dirty="0" smtClean="0"/>
              <a:t>استثمار موارد المؤسسة</a:t>
            </a:r>
            <a:endParaRPr lang="ar-EG" sz="28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dirty="0" smtClean="0"/>
              <a:t>مؤسسات خدمية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460256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7274005" y="116632"/>
            <a:ext cx="180020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600" b="1" dirty="0" smtClean="0">
                <a:solidFill>
                  <a:srgbClr val="FF0000"/>
                </a:solidFill>
              </a:rPr>
              <a:t>العنصر </a:t>
            </a:r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79512" y="130151"/>
            <a:ext cx="3384376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rgbClr val="FF0000"/>
                </a:solidFill>
              </a:rPr>
              <a:t>التسويق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923928" y="116632"/>
            <a:ext cx="3096344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rgbClr val="FF0000"/>
                </a:solidFill>
              </a:rPr>
              <a:t>البيع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298775" y="1265632"/>
            <a:ext cx="1800200" cy="10112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نقطة البداية</a:t>
            </a:r>
            <a:endParaRPr lang="ar-EG" sz="28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295783" y="2460680"/>
            <a:ext cx="1800200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التركيز والاعتماد</a:t>
            </a:r>
            <a:r>
              <a:rPr lang="ar-EG" sz="2800" b="1" dirty="0" smtClean="0"/>
              <a:t> </a:t>
            </a:r>
            <a:endParaRPr lang="ar-EG" sz="28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295783" y="3656927"/>
            <a:ext cx="180020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الوسيلة</a:t>
            </a:r>
            <a:endParaRPr lang="ar-EG" sz="2800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236086" y="4725143"/>
            <a:ext cx="180020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الهدف</a:t>
            </a:r>
            <a:endParaRPr lang="ar-EG" sz="2800" b="1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248247" y="5819162"/>
            <a:ext cx="1800200" cy="8501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الاستمرار</a:t>
            </a:r>
            <a:endParaRPr lang="ar-EG" sz="28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3970000" y="5932605"/>
            <a:ext cx="3050272" cy="8254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عملية منتهية </a:t>
            </a:r>
            <a:endParaRPr lang="ar-EG" sz="2000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125760" y="4762471"/>
            <a:ext cx="3480040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ارباح من خلال رضا العميل</a:t>
            </a:r>
            <a:endParaRPr lang="ar-EG" sz="2000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949508" y="4725143"/>
            <a:ext cx="3070764" cy="9519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ارباح من خلال حجم المبيعات</a:t>
            </a:r>
            <a:endParaRPr lang="ar-EG" sz="2000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0918" y="3570989"/>
            <a:ext cx="3621512" cy="11074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 smtClean="0"/>
              <a:t>الانشطة التسويقية كاملة</a:t>
            </a:r>
            <a:endParaRPr lang="ar-EG" sz="2400" b="1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3923928" y="3656928"/>
            <a:ext cx="3096344" cy="9361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الترويج والدعاية</a:t>
            </a:r>
            <a:endParaRPr lang="ar-EG" sz="2000" b="1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125760" y="2467385"/>
            <a:ext cx="3552048" cy="9758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حاجات المستهلك</a:t>
            </a:r>
            <a:endParaRPr lang="ar-EG" sz="2800" b="1" dirty="0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3875375" y="2467385"/>
            <a:ext cx="3144898" cy="10734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 smtClean="0"/>
              <a:t>التكاليف الانتاجية</a:t>
            </a:r>
            <a:endParaRPr lang="ar-EG" sz="2400" b="1" dirty="0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0" y="1265632"/>
            <a:ext cx="3563888" cy="10488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 smtClean="0"/>
              <a:t>السوق</a:t>
            </a:r>
            <a:endParaRPr lang="ar-EG" sz="2400" b="1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875374" y="1228064"/>
            <a:ext cx="3144898" cy="10863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/>
              <a:t>المؤسسة</a:t>
            </a:r>
            <a:endParaRPr lang="ar-EG" sz="2800" b="1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179512" y="5904855"/>
            <a:ext cx="3372536" cy="85019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/>
              <a:t>عملية مستمرة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365753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Autofit/>
          </a:bodyPr>
          <a:lstStyle/>
          <a:p>
            <a:pPr algn="ctr"/>
            <a:r>
              <a:rPr lang="ar-EG" sz="4000" b="1" dirty="0" smtClean="0"/>
              <a:t>مجموعة من الجهود والانشطة ا</a:t>
            </a:r>
            <a:r>
              <a:rPr lang="ar-EG" sz="4000" b="1" u="sng" dirty="0" smtClean="0">
                <a:solidFill>
                  <a:srgbClr val="FF0000"/>
                </a:solidFill>
              </a:rPr>
              <a:t>لمستمرة </a:t>
            </a:r>
            <a:r>
              <a:rPr lang="ar-EG" sz="4000" b="1" dirty="0" smtClean="0"/>
              <a:t>والمتكاملة التى تسهل وتصاحب انتقال </a:t>
            </a:r>
            <a:r>
              <a:rPr lang="ar-EG" sz="4000" b="1" dirty="0" smtClean="0">
                <a:solidFill>
                  <a:srgbClr val="FF0000"/>
                </a:solidFill>
              </a:rPr>
              <a:t>السلع والخدمات والافكار </a:t>
            </a:r>
            <a:r>
              <a:rPr lang="ar-EG" sz="4000" b="1" dirty="0" smtClean="0"/>
              <a:t>من مصادر انتاجها الى مشتريها وبما يؤدى الى تحقيق الاهداف والمنافع الاقتصادية والاجتماعية للمستهلك والمنتج والمجتمع</a:t>
            </a:r>
            <a:endParaRPr lang="ar-EG" sz="40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تعريف التسويق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85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r>
              <a:rPr lang="ar-EG" sz="4000" b="1" dirty="0" smtClean="0">
                <a:solidFill>
                  <a:srgbClr val="FF0000"/>
                </a:solidFill>
              </a:rPr>
              <a:t>تتضمن الاتي :</a:t>
            </a:r>
          </a:p>
          <a:p>
            <a:r>
              <a:rPr lang="ar-EG" sz="4000" b="1" dirty="0" smtClean="0"/>
              <a:t>1- </a:t>
            </a:r>
            <a:r>
              <a:rPr lang="ar-EG" sz="4000" b="1" dirty="0" smtClean="0"/>
              <a:t>يقوم على دراسة حاجات ورغبات الافراد</a:t>
            </a:r>
            <a:endParaRPr lang="ar-EG" sz="4000" b="1" dirty="0" smtClean="0"/>
          </a:p>
          <a:p>
            <a:r>
              <a:rPr lang="ar-EG" sz="4000" b="1" dirty="0" smtClean="0"/>
              <a:t>2- </a:t>
            </a:r>
            <a:r>
              <a:rPr lang="ar-EG" sz="4000" b="1" dirty="0" smtClean="0"/>
              <a:t>يعتمد على دراسة البيئة المحيطة</a:t>
            </a:r>
            <a:endParaRPr lang="ar-EG" sz="4000" b="1" dirty="0" smtClean="0"/>
          </a:p>
          <a:p>
            <a:r>
              <a:rPr lang="ar-EG" sz="4000" b="1" dirty="0" smtClean="0"/>
              <a:t>3 – </a:t>
            </a:r>
            <a:r>
              <a:rPr lang="ar-EG" sz="3200" b="1" dirty="0" smtClean="0"/>
              <a:t>عملية مستمرة قبل واثناء وبعد ( </a:t>
            </a:r>
            <a:r>
              <a:rPr lang="ar-EG" sz="3200" b="1" dirty="0" smtClean="0">
                <a:solidFill>
                  <a:srgbClr val="FF0000"/>
                </a:solidFill>
              </a:rPr>
              <a:t>الانتاج ، البيع</a:t>
            </a:r>
            <a:r>
              <a:rPr lang="ar-EG" sz="3200" b="1" dirty="0" smtClean="0"/>
              <a:t>)</a:t>
            </a:r>
            <a:endParaRPr lang="ar-EG" sz="3200" b="1" dirty="0" smtClean="0"/>
          </a:p>
          <a:p>
            <a:r>
              <a:rPr lang="ar-EG" sz="4000" b="1" dirty="0" smtClean="0"/>
              <a:t>4- </a:t>
            </a:r>
            <a:r>
              <a:rPr lang="ar-EG" sz="4000" b="1" dirty="0" smtClean="0"/>
              <a:t>يعتمد على التخطيط والتنفيذ الجيد</a:t>
            </a:r>
            <a:endParaRPr lang="ar-EG" sz="4000" b="1" dirty="0" smtClean="0"/>
          </a:p>
          <a:p>
            <a:r>
              <a:rPr lang="ar-EG" sz="4000" b="1" dirty="0" smtClean="0"/>
              <a:t>5 </a:t>
            </a:r>
            <a:r>
              <a:rPr lang="ar-EG" sz="4000" b="1" dirty="0" smtClean="0"/>
              <a:t>–- محاولة جادة للموائمة بين طرفين </a:t>
            </a:r>
            <a:endParaRPr lang="ar-EG" sz="40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سمات التسويق الناجح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0454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r>
              <a:rPr lang="ar-EG" sz="4000" b="1" dirty="0" smtClean="0"/>
              <a:t>1- انخفاض معدلات المساهمة المالية من الدولة </a:t>
            </a:r>
            <a:endParaRPr lang="ar-EG" sz="4000" b="1" dirty="0" smtClean="0"/>
          </a:p>
          <a:p>
            <a:r>
              <a:rPr lang="ar-EG" sz="4000" b="1" dirty="0" smtClean="0"/>
              <a:t>2- </a:t>
            </a:r>
            <a:r>
              <a:rPr lang="ar-EG" sz="4000" b="1" dirty="0" smtClean="0"/>
              <a:t>تعدد وتنوع الرياضات الجديدة</a:t>
            </a:r>
            <a:endParaRPr lang="ar-EG" sz="4000" b="1" dirty="0" smtClean="0"/>
          </a:p>
          <a:p>
            <a:r>
              <a:rPr lang="ar-EG" sz="4000" b="1" dirty="0" smtClean="0"/>
              <a:t>3 – </a:t>
            </a:r>
            <a:r>
              <a:rPr lang="ar-EG" sz="3200" b="1" dirty="0" smtClean="0"/>
              <a:t>سيطرة الاندية الكبيرة</a:t>
            </a:r>
            <a:endParaRPr lang="ar-EG" sz="3200" b="1" dirty="0" smtClean="0"/>
          </a:p>
          <a:p>
            <a:r>
              <a:rPr lang="ar-EG" sz="4000" b="1" dirty="0" smtClean="0"/>
              <a:t>4- </a:t>
            </a:r>
            <a:r>
              <a:rPr lang="ar-EG" sz="4000" b="1" dirty="0" smtClean="0"/>
              <a:t>التنوع الجوهرى فى دوافع الممارسة الرياضية</a:t>
            </a:r>
            <a:endParaRPr lang="ar-EG" sz="4000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الضرورة التىى استوجبت دراسة التسويق الرياضى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4695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299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ملتقى</vt:lpstr>
      <vt:lpstr>كليه التربيه الرياضيه  جامعه سوهاج </vt:lpstr>
      <vt:lpstr>الموضوعات الرئيسية</vt:lpstr>
      <vt:lpstr>PowerPoint Presentation</vt:lpstr>
      <vt:lpstr>مؤسسات ربحية</vt:lpstr>
      <vt:lpstr>مؤسسات خدمية</vt:lpstr>
      <vt:lpstr>PowerPoint Presentation</vt:lpstr>
      <vt:lpstr>تعريف التسويق</vt:lpstr>
      <vt:lpstr>سمات التسويق الناجح</vt:lpstr>
      <vt:lpstr>الضرورة التىى استوجبت دراسة التسويق الرياضى </vt:lpstr>
      <vt:lpstr>مصادر التمويل فى المجال الرياضى</vt:lpstr>
      <vt:lpstr>مجالات التسويق (ل ماذا نسوق )</vt:lpstr>
      <vt:lpstr>عناصر التسويق(المزيج التسويقى)</vt:lpstr>
      <vt:lpstr>تم بحمد الله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كليه التربيه الرياضيه  جامعه سوهاج </dc:title>
  <dc:creator>android</dc:creator>
  <cp:lastModifiedBy>دمحمد</cp:lastModifiedBy>
  <cp:revision>16</cp:revision>
  <dcterms:created xsi:type="dcterms:W3CDTF">2016-09-26T19:26:21Z</dcterms:created>
  <dcterms:modified xsi:type="dcterms:W3CDTF">2016-10-20T15:34:16Z</dcterms:modified>
</cp:coreProperties>
</file>